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gif" ContentType="image/gif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63" r:id="rId4"/>
    <p:sldId id="258" r:id="rId5"/>
    <p:sldId id="264" r:id="rId6"/>
    <p:sldId id="259" r:id="rId7"/>
    <p:sldId id="265" r:id="rId8"/>
    <p:sldId id="260" r:id="rId9"/>
    <p:sldId id="261" r:id="rId10"/>
    <p:sldId id="266" r:id="rId11"/>
    <p:sldId id="267" r:id="rId12"/>
    <p:sldId id="268" r:id="rId13"/>
    <p:sldId id="269" r:id="rId14"/>
    <p:sldId id="262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3905" autoAdjust="0"/>
    <p:restoredTop sz="94700" autoAdjust="0"/>
  </p:normalViewPr>
  <p:slideViewPr>
    <p:cSldViewPr>
      <p:cViewPr varScale="1">
        <p:scale>
          <a:sx n="95" d="100"/>
          <a:sy n="95" d="100"/>
        </p:scale>
        <p:origin x="-60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esProps" Target="presProps.xml"/><Relationship Id="rId4" Type="http://schemas.openxmlformats.org/officeDocument/2006/relationships/slide" Target="slides/slide3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3B3CB7-3815-0343-BAE2-68B47F8EAB51}" type="datetime1">
              <a:rPr lang="en-US"/>
              <a:pPr/>
              <a:t>9/19/11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3F2C6B9-96D2-1442-B71E-632F3CCBCC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7134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42B4F8-4775-DA4F-97D8-A579861CBB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5642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2B8AB8-0475-2D4F-86B3-AE3FE32203A4}" type="slidenum">
              <a:rPr lang="en-US"/>
              <a:pPr/>
              <a:t>1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F292FC-6395-8249-A98C-2B0ED74028B1}" type="slidenum">
              <a:rPr lang="en-US"/>
              <a:pPr/>
              <a:t>2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7EE5E3-135F-4D45-AA62-C5B4EAFFDBEE}" type="slidenum">
              <a:rPr lang="en-US"/>
              <a:pPr/>
              <a:t>4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5B4DEF-E772-6042-B450-3DBC66B29CAE}" type="slidenum">
              <a:rPr lang="en-US"/>
              <a:pPr/>
              <a:t>6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B849FD-6CD4-0F4A-BF88-F735096B408E}" type="slidenum">
              <a:rPr lang="en-US"/>
              <a:pPr/>
              <a:t>8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306C63-6AF3-5A46-B794-908DFADFC183}" type="slidenum">
              <a:rPr lang="en-US"/>
              <a:pPr/>
              <a:t>9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27ECC3-AD75-7742-A63C-7AE128215834}" type="slidenum">
              <a:rPr lang="en-US"/>
              <a:pPr/>
              <a:t>14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Times" pitchFamily="-108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4DBE2-811B-B44E-BD23-DDDAB0256F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269BBC-B29E-9D4F-AE68-57FC1CC5E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945CC6-6591-3646-B6A9-A3FAE27C6C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5B9ED8-BD56-F04F-94E1-BC326D6BB9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52229A-266B-3A4E-913A-7C6761BDD8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47A2A0-5D2D-9241-9E8E-D262218E26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254A19-8171-6742-96CE-0D2DA79AC6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F2D39B-99AF-4145-81B3-CA7128E6338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B01C54-8E82-0A45-8D2E-5661802B15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BCE672-BFCA-6A41-AF0E-EE9B9E3FB4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BFF3C7-ED09-CB43-A52A-27E6D42981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rebuchet MS" pitchFamily="-111" charset="0"/>
                <a:ea typeface="Osaka" pitchFamily="-111" charset="-128"/>
                <a:cs typeface="Osaka" pitchFamily="-111" charset="-128"/>
              </a:defRPr>
            </a:lvl1pPr>
          </a:lstStyle>
          <a:p>
            <a:endParaRPr lang="en-US"/>
          </a:p>
        </p:txBody>
      </p:sp>
      <p:sp>
        <p:nvSpPr>
          <p:cNvPr id="4101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rebuchet MS" pitchFamily="-111" charset="0"/>
                <a:ea typeface="Osaka" pitchFamily="-111" charset="-128"/>
                <a:cs typeface="Osaka" pitchFamily="-111" charset="-128"/>
              </a:defRPr>
            </a:lvl1pPr>
          </a:lstStyle>
          <a:p>
            <a:endParaRPr lang="en-US"/>
          </a:p>
        </p:txBody>
      </p:sp>
      <p:sp>
        <p:nvSpPr>
          <p:cNvPr id="4102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rebuchet MS" pitchFamily="-111" charset="0"/>
                <a:ea typeface="Osaka" pitchFamily="-111" charset="-128"/>
                <a:cs typeface="Osaka" pitchFamily="-111" charset="-128"/>
              </a:defRPr>
            </a:lvl1pPr>
          </a:lstStyle>
          <a:p>
            <a:fld id="{42B78A0F-CE7B-8245-8EAD-E8B40A432474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itchFamily="-111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pitchFamily="-111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" pitchFamily="-111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pitchFamily="-111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" pitchFamily="-111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5" Type="http://schemas.openxmlformats.org/officeDocument/2006/relationships/hyperlink" Target="file://localhost/Users/scottthomas/Desktop/03_Animations/03_01B_Dopa_A.swf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3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image" Target="../media/image7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Relationship Id="rId5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5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5" Type="http://schemas.openxmlformats.org/officeDocument/2006/relationships/hyperlink" Target="file://localhost/Users/scottthomas/Desktop/03_Animations/03_03Polymers_A.swf" TargetMode="External"/><Relationship Id="rId7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eg"/><Relationship Id="rId6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5.gif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5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 dirty="0"/>
              <a:t>CHAPTER 3</a:t>
            </a:r>
            <a:r>
              <a:rPr lang="en-US" u="sng" dirty="0">
                <a:sym typeface="Wingdings" pitchFamily="-111" charset="2"/>
              </a:rPr>
              <a:t></a:t>
            </a:r>
            <a:r>
              <a:rPr lang="en-US" u="sng" dirty="0" smtClean="0"/>
              <a:t> THE MOLECULES OF CELLS</a:t>
            </a:r>
            <a:endParaRPr lang="en-US" dirty="0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5334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882775" algn="l"/>
                <a:tab pos="2281238" algn="l"/>
              </a:tabLst>
            </a:pPr>
            <a:r>
              <a:rPr lang="en-US" sz="2000" u="sng" dirty="0" smtClean="0"/>
              <a:t>3.1</a:t>
            </a:r>
            <a:r>
              <a:rPr lang="en-US" sz="2000" u="sng" dirty="0" smtClean="0">
                <a:sym typeface="Wingdings" pitchFamily="-111" charset="2"/>
              </a:rPr>
              <a:t></a:t>
            </a:r>
            <a:r>
              <a:rPr lang="en-US" sz="2000" u="sng" dirty="0" smtClean="0"/>
              <a:t> Molecular Diversity</a:t>
            </a:r>
            <a:endParaRPr lang="en-US" sz="2000" dirty="0" smtClean="0"/>
          </a:p>
          <a:p>
            <a:pPr>
              <a:tabLst>
                <a:tab pos="1882775" algn="l"/>
                <a:tab pos="2281238" algn="l"/>
              </a:tabLst>
            </a:pPr>
            <a:r>
              <a:rPr lang="en-US" sz="2000" dirty="0"/>
              <a:t>Objectives:	1) </a:t>
            </a:r>
            <a:r>
              <a:rPr lang="en-US" sz="2000" dirty="0" smtClean="0"/>
              <a:t> Be able to describe the importance of the diversity of 		carbon as it relates to living organisms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524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</a:tabLst>
            </a:pPr>
            <a:r>
              <a:rPr lang="en-US" sz="2000" dirty="0"/>
              <a:t>I.  Carbon</a:t>
            </a:r>
          </a:p>
          <a:p>
            <a:pPr>
              <a:tabLst>
                <a:tab pos="290513" algn="l"/>
              </a:tabLst>
            </a:pPr>
            <a:r>
              <a:rPr lang="en-US" sz="2000" dirty="0"/>
              <a:t>	A.  # 6 on the periodic table of elements</a:t>
            </a:r>
          </a:p>
          <a:p>
            <a:pPr>
              <a:tabLst>
                <a:tab pos="290513" algn="l"/>
              </a:tabLst>
            </a:pPr>
            <a:r>
              <a:rPr lang="en-US" sz="2000" dirty="0"/>
              <a:t>	B.  Has 4 electrons in its outer energy level</a:t>
            </a:r>
            <a:endParaRPr lang="en-US" dirty="0"/>
          </a:p>
        </p:txBody>
      </p:sp>
      <p:pic>
        <p:nvPicPr>
          <p:cNvPr id="2055" name="Picture 7" descr="Carbon At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1600200"/>
            <a:ext cx="21526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2514600"/>
            <a:ext cx="6629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</a:tabLst>
            </a:pPr>
            <a:r>
              <a:rPr lang="en-US" sz="2000" dirty="0"/>
              <a:t>	1.  Capable of sharing 4 electrons</a:t>
            </a:r>
          </a:p>
          <a:p>
            <a:pPr>
              <a:tabLst>
                <a:tab pos="688975" algn="l"/>
                <a:tab pos="1033463" algn="l"/>
                <a:tab pos="1371600" algn="l"/>
              </a:tabLst>
            </a:pPr>
            <a:r>
              <a:rPr lang="en-US" sz="2000" dirty="0"/>
              <a:t>		a.  Can form 4 covalent bonds </a:t>
            </a:r>
            <a:r>
              <a:rPr lang="en-US" sz="2000" dirty="0" err="1"/>
              <a:t>w</a:t>
            </a:r>
            <a:r>
              <a:rPr lang="en-US" sz="2000" dirty="0"/>
              <a:t>/ 4 other</a:t>
            </a:r>
            <a:r>
              <a:rPr lang="en-US" sz="2000" dirty="0" smtClean="0"/>
              <a:t> 			elements </a:t>
            </a:r>
            <a:r>
              <a:rPr lang="en-US" sz="2000" dirty="0"/>
              <a:t>or </a:t>
            </a:r>
            <a:r>
              <a:rPr lang="en-US" sz="2000" dirty="0" err="1"/>
              <a:t>w</a:t>
            </a:r>
            <a:r>
              <a:rPr lang="en-US" sz="2000" dirty="0"/>
              <a:t>/ other carbons</a:t>
            </a:r>
            <a:endParaRPr lang="en-US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34290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  <a:tab pos="796925" algn="l"/>
              </a:tabLst>
            </a:pPr>
            <a:r>
              <a:rPr lang="en-US" sz="2000" dirty="0"/>
              <a:t>	C.  Bond types</a:t>
            </a:r>
          </a:p>
          <a:p>
            <a:pPr>
              <a:tabLst>
                <a:tab pos="398463" algn="l"/>
                <a:tab pos="681038" algn="l"/>
              </a:tabLst>
            </a:pPr>
            <a:r>
              <a:rPr lang="en-US" sz="2000" dirty="0"/>
              <a:t>		1.  Single bond</a:t>
            </a:r>
          </a:p>
          <a:p>
            <a:pPr>
              <a:tabLst>
                <a:tab pos="398463" algn="l"/>
                <a:tab pos="681038" algn="l"/>
              </a:tabLst>
            </a:pPr>
            <a:r>
              <a:rPr lang="en-US" sz="2000" dirty="0"/>
              <a:t>		2.  Double </a:t>
            </a:r>
            <a:r>
              <a:rPr lang="en-US" sz="2000" dirty="0" smtClean="0"/>
              <a:t>bond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44196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/>
              <a:t>	D.  Most closely associated with living things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4800600"/>
            <a:ext cx="63246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E.  Isomers</a:t>
            </a:r>
          </a:p>
          <a:p>
            <a:pPr>
              <a:tabLst>
                <a:tab pos="284163" algn="l"/>
                <a:tab pos="623888" algn="l"/>
                <a:tab pos="974725" algn="l"/>
              </a:tabLst>
            </a:pPr>
            <a:r>
              <a:rPr lang="en-US" sz="2000" dirty="0" smtClean="0"/>
              <a:t>		1.  Compounds with the same molecular formula 			but different structures</a:t>
            </a:r>
          </a:p>
          <a:p>
            <a:pPr>
              <a:tabLst>
                <a:tab pos="284163" algn="l"/>
                <a:tab pos="623888" algn="l"/>
                <a:tab pos="974725" algn="l"/>
              </a:tabLst>
            </a:pPr>
            <a:r>
              <a:rPr lang="en-US" sz="2000" dirty="0" smtClean="0"/>
              <a:t>		2.  Although similar they may not function the 			same</a:t>
            </a:r>
            <a:endParaRPr lang="en-US" dirty="0"/>
          </a:p>
        </p:txBody>
      </p:sp>
      <p:pic>
        <p:nvPicPr>
          <p:cNvPr id="10" name="Picture 9" descr="03_04bCarbIsomers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1" y="3872369"/>
            <a:ext cx="2819400" cy="29856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81200" y="632460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00FF"/>
                </a:solidFill>
                <a:hlinkMouseOver r:id="rId5" action="ppaction://hlinkfile"/>
              </a:rPr>
              <a:t>Isomers</a:t>
            </a:r>
            <a:endParaRPr 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6" grpId="0"/>
      <p:bldP spid="7" grpId="0"/>
      <p:bldP spid="8" grpId="0"/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9050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I.  3.8-Fats are lipids that are mostly energy storage molecules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A.  Lipids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/>
              <a:t>		1.  Organic macromolecules that are insoluble in water</a:t>
            </a:r>
          </a:p>
          <a:p>
            <a:pPr>
              <a:tabLst>
                <a:tab pos="284163" algn="l"/>
                <a:tab pos="623888" algn="l"/>
                <a:tab pos="974725" algn="l"/>
              </a:tabLst>
            </a:pPr>
            <a:r>
              <a:rPr lang="en-US" sz="2000" dirty="0" smtClean="0"/>
              <a:t>			a.  Hydrophobic</a:t>
            </a:r>
          </a:p>
          <a:p>
            <a:pPr>
              <a:tabLst>
                <a:tab pos="284163" algn="l"/>
                <a:tab pos="623888" algn="l"/>
                <a:tab pos="974725" algn="l"/>
              </a:tabLst>
            </a:pPr>
            <a:r>
              <a:rPr lang="en-US" sz="2000" dirty="0" smtClean="0"/>
              <a:t>		2.  Composed of mainly carbon &amp; hydrogen linked by </a:t>
            </a:r>
            <a:r>
              <a:rPr lang="en-US" sz="2000" dirty="0" err="1" smtClean="0"/>
              <a:t>nonpolar</a:t>
            </a:r>
            <a:r>
              <a:rPr lang="en-US" sz="2000" dirty="0" smtClean="0"/>
              <a:t> covalent 			bonds  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3.8-3.9</a:t>
            </a:r>
            <a:r>
              <a:rPr lang="en-US" sz="2000" u="sng" dirty="0" smtClean="0">
                <a:sym typeface="Wingdings"/>
              </a:rPr>
              <a:t> Lipids</a:t>
            </a:r>
          </a:p>
          <a:p>
            <a:pPr>
              <a:tabLst>
                <a:tab pos="1428750" algn="l"/>
              </a:tabLst>
            </a:pPr>
            <a:r>
              <a:rPr lang="en-US" sz="2000" dirty="0" smtClean="0"/>
              <a:t>Objectives:	1)  Be able to distinguish between lipids and fats</a:t>
            </a:r>
          </a:p>
          <a:p>
            <a:pPr>
              <a:tabLst>
                <a:tab pos="1428750" algn="l"/>
              </a:tabLst>
            </a:pPr>
            <a:r>
              <a:rPr lang="en-US" sz="2000" dirty="0" smtClean="0"/>
              <a:t>	2)  Be able to distinguish between saturated and unsaturated fats</a:t>
            </a:r>
          </a:p>
          <a:p>
            <a:pPr>
              <a:tabLst>
                <a:tab pos="1428750" algn="l"/>
                <a:tab pos="1768475" algn="l"/>
              </a:tabLst>
            </a:pPr>
            <a:r>
              <a:rPr lang="en-US" sz="2000" dirty="0" smtClean="0"/>
              <a:t>	3)  Define what a </a:t>
            </a:r>
            <a:r>
              <a:rPr lang="en-US" sz="2000" dirty="0" err="1" smtClean="0"/>
              <a:t>phospholipid</a:t>
            </a:r>
            <a:r>
              <a:rPr lang="en-US" sz="2000" dirty="0" smtClean="0"/>
              <a:t> is and its importance in living 		organisms</a:t>
            </a:r>
          </a:p>
          <a:p>
            <a:pPr>
              <a:tabLst>
                <a:tab pos="1428750" algn="l"/>
                <a:tab pos="1768475" algn="l"/>
              </a:tabLst>
            </a:pPr>
            <a:r>
              <a:rPr lang="en-US" sz="2000" dirty="0" smtClean="0"/>
              <a:t>	4) Be able to state the functions of lipids</a:t>
            </a:r>
            <a:endParaRPr lang="en-US" sz="2000" dirty="0"/>
          </a:p>
        </p:txBody>
      </p:sp>
      <p:pic>
        <p:nvPicPr>
          <p:cNvPr id="6" name="Picture 5" descr="03_08aHydrophobic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932650"/>
            <a:ext cx="4730496" cy="292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/>
              <a:t>	B.  Fats (Triglycerides)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 smtClean="0"/>
              <a:t>		1.  A specific type of lipid made from a glycerol molecule and fatty acid 			molecules</a:t>
            </a:r>
          </a:p>
          <a:p>
            <a:pPr>
              <a:tabLst>
                <a:tab pos="339725" algn="l"/>
                <a:tab pos="681038" algn="l"/>
                <a:tab pos="1031875" algn="l"/>
                <a:tab pos="1371600" algn="l"/>
              </a:tabLst>
            </a:pPr>
            <a:r>
              <a:rPr lang="en-US" sz="2000" dirty="0" smtClean="0"/>
              <a:t>			a.  Fatty acids are just long chains of carbon &amp; </a:t>
            </a:r>
            <a:r>
              <a:rPr lang="en-US" sz="2000" dirty="0" err="1" smtClean="0"/>
              <a:t>hydrogens</a:t>
            </a:r>
            <a:r>
              <a:rPr lang="en-US" sz="2000" dirty="0" smtClean="0"/>
              <a:t> linked 				together by </a:t>
            </a:r>
            <a:r>
              <a:rPr lang="en-US" sz="2000" dirty="0" err="1" smtClean="0"/>
              <a:t>nonpolar</a:t>
            </a:r>
            <a:r>
              <a:rPr lang="en-US" sz="2000" dirty="0" smtClean="0"/>
              <a:t> covalent bonds</a:t>
            </a:r>
          </a:p>
          <a:p>
            <a:pPr>
              <a:tabLst>
                <a:tab pos="339725" algn="l"/>
                <a:tab pos="681038" algn="l"/>
                <a:tab pos="1031875" algn="l"/>
                <a:tab pos="1371600" algn="l"/>
              </a:tabLst>
            </a:pPr>
            <a:r>
              <a:rPr lang="en-US" sz="2000" dirty="0" smtClean="0"/>
              <a:t>				1.  Causes fats to be hydrophobic</a:t>
            </a:r>
            <a:endParaRPr lang="en-US" sz="2000" dirty="0"/>
          </a:p>
        </p:txBody>
      </p:sp>
      <p:pic>
        <p:nvPicPr>
          <p:cNvPr id="5" name="Picture 4" descr="03_08cFatMolecule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471122" y="719878"/>
            <a:ext cx="1973157" cy="44958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962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2.  Oils</a:t>
            </a:r>
          </a:p>
          <a:p>
            <a:pPr>
              <a:tabLst>
                <a:tab pos="681038" algn="l"/>
                <a:tab pos="1031875" algn="l"/>
              </a:tabLst>
            </a:pPr>
            <a:r>
              <a:rPr lang="en-US" sz="2000" dirty="0" smtClean="0"/>
              <a:t>		a.  Liquid fats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648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</a:tabLst>
            </a:pPr>
            <a:r>
              <a:rPr lang="en-US" sz="2000" dirty="0" smtClean="0"/>
              <a:t>	3.  Serve 2 functions</a:t>
            </a:r>
          </a:p>
          <a:p>
            <a:pPr>
              <a:tabLst>
                <a:tab pos="681038" algn="l"/>
                <a:tab pos="1031875" algn="l"/>
              </a:tabLst>
            </a:pPr>
            <a:r>
              <a:rPr lang="en-US" sz="2000" dirty="0" smtClean="0"/>
              <a:t>		a.  Main function is energy storage</a:t>
            </a:r>
          </a:p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 smtClean="0"/>
              <a:t>			1.  contains twice as much energy/gram than polysaccharides</a:t>
            </a:r>
          </a:p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 smtClean="0"/>
              <a:t>.  Protection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4.  Can be saturated or unsaturated</a:t>
            </a:r>
          </a:p>
          <a:p>
            <a:pPr>
              <a:tabLst>
                <a:tab pos="681038" algn="l"/>
                <a:tab pos="1031875" algn="l"/>
              </a:tabLst>
            </a:pPr>
            <a:r>
              <a:rPr lang="en-US" sz="2000" dirty="0" smtClean="0"/>
              <a:t>		a.  Saturated fats</a:t>
            </a:r>
          </a:p>
          <a:p>
            <a:pPr>
              <a:tabLst>
                <a:tab pos="681038" algn="l"/>
                <a:tab pos="1031875" algn="l"/>
                <a:tab pos="1371600" algn="l"/>
                <a:tab pos="1712913" algn="l"/>
              </a:tabLst>
            </a:pPr>
            <a:r>
              <a:rPr lang="en-US" sz="2000" dirty="0" smtClean="0"/>
              <a:t>			1.  Fatty acids with the maximum number of </a:t>
            </a:r>
            <a:r>
              <a:rPr lang="en-US" sz="2000" dirty="0" err="1" smtClean="0"/>
              <a:t>hydrogens</a:t>
            </a:r>
            <a:r>
              <a:rPr lang="en-US" sz="2000" dirty="0" smtClean="0"/>
              <a:t> bonded to 				the carbon skeleton</a:t>
            </a:r>
          </a:p>
          <a:p>
            <a:pPr>
              <a:tabLst>
                <a:tab pos="681038" algn="l"/>
                <a:tab pos="1031875" algn="l"/>
                <a:tab pos="1371600" algn="l"/>
                <a:tab pos="1712913" algn="l"/>
              </a:tabLst>
            </a:pPr>
            <a:r>
              <a:rPr lang="en-US" sz="2000" dirty="0" smtClean="0"/>
              <a:t>			2.  “Bad” fat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318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Unsaturated fats</a:t>
            </a:r>
          </a:p>
          <a:p>
            <a:pPr>
              <a:tabLst>
                <a:tab pos="1031875" algn="l"/>
                <a:tab pos="1371600" algn="l"/>
                <a:tab pos="1712913" algn="l"/>
              </a:tabLst>
            </a:pPr>
            <a:r>
              <a:rPr lang="en-US" sz="2000" dirty="0" smtClean="0"/>
              <a:t>		1.  Fatty acids that do not have the maximum number of </a:t>
            </a:r>
            <a:r>
              <a:rPr lang="en-US" sz="2000" dirty="0" err="1" smtClean="0"/>
              <a:t>hydrogens</a:t>
            </a:r>
            <a:r>
              <a:rPr lang="en-US" sz="2000" dirty="0" smtClean="0"/>
              <a:t> 			bonded to the carbon skeleton</a:t>
            </a:r>
          </a:p>
          <a:p>
            <a:pPr>
              <a:tabLst>
                <a:tab pos="1031875" algn="l"/>
                <a:tab pos="1371600" algn="l"/>
                <a:tab pos="1712913" algn="l"/>
              </a:tabLst>
            </a:pPr>
            <a:r>
              <a:rPr lang="en-US" sz="2000" dirty="0" smtClean="0"/>
              <a:t>			a.  One or more double bonds exists in the fatty acid</a:t>
            </a:r>
          </a:p>
          <a:p>
            <a:pPr>
              <a:tabLst>
                <a:tab pos="1031875" algn="l"/>
                <a:tab pos="1371600" algn="l"/>
                <a:tab pos="1712913" algn="l"/>
                <a:tab pos="2052638" algn="l"/>
              </a:tabLst>
            </a:pPr>
            <a:r>
              <a:rPr lang="en-US" sz="2000" dirty="0" smtClean="0"/>
              <a:t>				1.  Causes the fatty acid to “kink” or “bend”</a:t>
            </a:r>
          </a:p>
          <a:p>
            <a:pPr>
              <a:tabLst>
                <a:tab pos="1031875" algn="l"/>
                <a:tab pos="1371600" algn="l"/>
                <a:tab pos="1712913" algn="l"/>
                <a:tab pos="2052638" algn="l"/>
              </a:tabLst>
            </a:pPr>
            <a:r>
              <a:rPr lang="en-US" sz="2000" dirty="0" smtClean="0"/>
              <a:t>				2.  Prevents the fat from solidifying at room temperature</a:t>
            </a:r>
            <a:endParaRPr lang="en-US" sz="2000" dirty="0"/>
          </a:p>
        </p:txBody>
      </p:sp>
      <p:pic>
        <p:nvPicPr>
          <p:cNvPr id="8" name="Picture 7" descr="SatF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752600"/>
            <a:ext cx="3505200" cy="1525671"/>
          </a:xfrm>
          <a:prstGeom prst="rect">
            <a:avLst/>
          </a:prstGeom>
        </p:spPr>
      </p:pic>
      <p:pic>
        <p:nvPicPr>
          <p:cNvPr id="9" name="Picture 8" descr="UnsatFa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1" y="3424732"/>
            <a:ext cx="3505199" cy="1528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3.9-Phospholipids</a:t>
            </a:r>
          </a:p>
          <a:p>
            <a:pPr>
              <a:tabLst>
                <a:tab pos="339725" algn="l"/>
              </a:tabLst>
            </a:pPr>
            <a:r>
              <a:rPr lang="en-US" sz="2000" dirty="0" smtClean="0"/>
              <a:t>	A.  Structurally similar to fats except only have 2 fatty acids instead of 3 </a:t>
            </a:r>
          </a:p>
          <a:p>
            <a:pPr>
              <a:tabLst>
                <a:tab pos="339725" algn="l"/>
                <a:tab pos="681038" algn="l"/>
              </a:tabLst>
            </a:pPr>
            <a:r>
              <a:rPr lang="en-US" sz="2000" dirty="0" smtClean="0"/>
              <a:t>		1.  Third fatty acid is replaced with a phosphate</a:t>
            </a:r>
            <a:endParaRPr lang="en-US" sz="2000" dirty="0"/>
          </a:p>
        </p:txBody>
      </p:sp>
      <p:pic>
        <p:nvPicPr>
          <p:cNvPr id="3" name="Picture 2" descr="phospholip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066800"/>
            <a:ext cx="4000500" cy="21276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3528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</a:tabLst>
            </a:pPr>
            <a:r>
              <a:rPr lang="en-US" sz="2000" dirty="0" smtClean="0"/>
              <a:t>	2.  This structure gives phospholipids unique properties</a:t>
            </a:r>
          </a:p>
          <a:p>
            <a:pPr>
              <a:tabLst>
                <a:tab pos="681038" algn="l"/>
                <a:tab pos="1031875" algn="l"/>
              </a:tabLst>
            </a:pPr>
            <a:r>
              <a:rPr lang="en-US" sz="2000" dirty="0" smtClean="0"/>
              <a:t>		a.  A hydrophobic tail (fatty acids) and a hydrophilic head (phosphate)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962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/>
              <a:t>	B.  Major component of cell membranes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6002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 smtClean="0"/>
              <a:t>I.  3.11-</a:t>
            </a:r>
            <a:r>
              <a:rPr lang="en-US" sz="2000" dirty="0" smtClean="0"/>
              <a:t>Proteins </a:t>
            </a:r>
            <a:r>
              <a:rPr lang="en-US" sz="2000" dirty="0" smtClean="0"/>
              <a:t>are essential to the structures and functions of life</a:t>
            </a:r>
          </a:p>
          <a:p>
            <a:pPr>
              <a:tabLst>
                <a:tab pos="280988" algn="l"/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 smtClean="0"/>
              <a:t>	A.  What is a protein?</a:t>
            </a:r>
          </a:p>
          <a:p>
            <a:pPr>
              <a:tabLst>
                <a:tab pos="452438" algn="l"/>
                <a:tab pos="628650" algn="l"/>
                <a:tab pos="860425" algn="l"/>
                <a:tab pos="1204913" algn="l"/>
                <a:tab pos="1538288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</a:t>
            </a:r>
            <a:r>
              <a:rPr lang="en-US" sz="2000" dirty="0" smtClean="0"/>
              <a:t> A polymer constructed from amino acid (AA) </a:t>
            </a:r>
            <a:r>
              <a:rPr lang="en-US" sz="2000" dirty="0" smtClean="0"/>
              <a:t>monomers</a:t>
            </a:r>
            <a:endParaRPr lang="en-US" sz="2000" dirty="0" smtClean="0"/>
          </a:p>
          <a:p>
            <a:pPr>
              <a:tabLst>
                <a:tab pos="452438" algn="l"/>
                <a:tab pos="628650" algn="l"/>
                <a:tab pos="860425" algn="l"/>
                <a:tab pos="1204913" algn="l"/>
                <a:tab pos="1538288" algn="l"/>
              </a:tabLst>
            </a:pPr>
            <a:r>
              <a:rPr lang="en-US" sz="2000" dirty="0" smtClean="0"/>
              <a:t>		2.  Organic </a:t>
            </a:r>
            <a:r>
              <a:rPr lang="en-US" sz="2000" dirty="0"/>
              <a:t>compounds composed mainly of C, H, O, &amp; </a:t>
            </a:r>
            <a:r>
              <a:rPr lang="en-US" sz="2000" b="1" u="sng" dirty="0"/>
              <a:t>N</a:t>
            </a:r>
            <a:r>
              <a:rPr lang="en-US" sz="2000" dirty="0"/>
              <a:t>  	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3.11-3.13</a:t>
            </a:r>
            <a:r>
              <a:rPr lang="en-US" sz="2000" u="sng" dirty="0" smtClean="0">
                <a:sym typeface="Wingdings"/>
              </a:rPr>
              <a:t> Proteins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>
                <a:sym typeface="Wingdings"/>
              </a:rPr>
              <a:t>Objectives:	1)  Be able to explain the structure of proteins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>
                <a:sym typeface="Wingdings"/>
              </a:rPr>
              <a:t>	2)  Be able to explain at least 4 functions of proteins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>
                <a:sym typeface="Wingdings"/>
              </a:rPr>
              <a:t>	3)  Be able to explain the importance of a proteins 3-dimensional shape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>
                <a:sym typeface="Wingdings"/>
              </a:rPr>
              <a:t>	4)  Be able to explain the function of enzymes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8956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0988" algn="l"/>
              </a:tabLst>
            </a:pPr>
            <a:r>
              <a:rPr lang="en-US" sz="2000" dirty="0" smtClean="0"/>
              <a:t>	B.  What role do proteins play in living organisms</a:t>
            </a:r>
          </a:p>
          <a:p>
            <a:pPr>
              <a:tabLst>
                <a:tab pos="280988" algn="l"/>
                <a:tab pos="628650" algn="l"/>
              </a:tabLst>
            </a:pPr>
            <a:r>
              <a:rPr lang="en-US" sz="2000" dirty="0" smtClean="0"/>
              <a:t>		1.  Enzymes are the most important role</a:t>
            </a:r>
          </a:p>
          <a:p>
            <a:pPr>
              <a:tabLst>
                <a:tab pos="280988" algn="l"/>
                <a:tab pos="628650" algn="l"/>
                <a:tab pos="966788" algn="l"/>
              </a:tabLst>
            </a:pPr>
            <a:r>
              <a:rPr lang="en-US" sz="2000" dirty="0" smtClean="0"/>
              <a:t>			a.  Proteins the act as catalysts</a:t>
            </a:r>
          </a:p>
          <a:p>
            <a:pPr>
              <a:tabLst>
                <a:tab pos="280988" algn="l"/>
                <a:tab pos="628650" algn="l"/>
                <a:tab pos="966788" algn="l"/>
                <a:tab pos="1314450" algn="l"/>
                <a:tab pos="1652588" algn="l"/>
              </a:tabLst>
            </a:pPr>
            <a:r>
              <a:rPr lang="en-US" sz="2000" dirty="0" smtClean="0"/>
              <a:t>				1.  Chemical compounds that speed up &amp; regulate chemical 						reactions in cells  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495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sz="2000" dirty="0" smtClean="0"/>
              <a:t>	2.  Structural, Contractile, Defensive, Signal, Receptor, Transport, Storage 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87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3.12-Proteins are made from amino acids linked by peptide bonds</a:t>
            </a:r>
            <a:endParaRPr lang="en-US" sz="2000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0" y="51816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7663" algn="l"/>
              </a:tabLst>
            </a:pPr>
            <a:r>
              <a:rPr lang="en-US" sz="2000" dirty="0" smtClean="0"/>
              <a:t>	A.  </a:t>
            </a:r>
            <a:r>
              <a:rPr lang="en-US" sz="2000" dirty="0"/>
              <a:t>All living things use the same 20 </a:t>
            </a:r>
            <a:r>
              <a:rPr lang="en-US" sz="2000" dirty="0" smtClean="0"/>
              <a:t>AA</a:t>
            </a:r>
          </a:p>
          <a:p>
            <a:pPr>
              <a:tabLst>
                <a:tab pos="347663" algn="l"/>
                <a:tab pos="685800" algn="l"/>
              </a:tabLst>
            </a:pPr>
            <a:r>
              <a:rPr lang="en-US" sz="2000" dirty="0" smtClean="0"/>
              <a:t>		1.  Thousands of different proteins can be made</a:t>
            </a:r>
          </a:p>
          <a:p>
            <a:pPr>
              <a:tabLst>
                <a:tab pos="347663" algn="l"/>
                <a:tab pos="685800" algn="l"/>
                <a:tab pos="1033463" algn="l"/>
              </a:tabLst>
            </a:pPr>
            <a:r>
              <a:rPr lang="en-US" sz="2000" dirty="0" smtClean="0"/>
              <a:t>			a.  Similar to 26 letters making thousands of words</a:t>
            </a:r>
          </a:p>
          <a:p>
            <a:pPr>
              <a:tabLst>
                <a:tab pos="280988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The arrangement of AA determines the type</a:t>
            </a:r>
            <a:r>
              <a:rPr lang="en-US" sz="2000" dirty="0" smtClean="0"/>
              <a:t> &amp; function of a protein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0" y="350520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</a:pPr>
            <a:r>
              <a:rPr lang="en-US" sz="2000" dirty="0" smtClean="0"/>
              <a:t>I.  3.16-Nucleic acids are information-rich polymers of </a:t>
            </a:r>
            <a:r>
              <a:rPr lang="en-US" sz="2000" dirty="0" err="1" smtClean="0"/>
              <a:t>nucleitides</a:t>
            </a:r>
            <a:r>
              <a:rPr lang="en-US" sz="2000" dirty="0" smtClean="0"/>
              <a:t>	</a:t>
            </a:r>
          </a:p>
          <a:p>
            <a:pPr>
              <a:tabLst>
                <a:tab pos="284163" algn="l"/>
                <a:tab pos="860425" algn="l"/>
                <a:tab pos="1204913" algn="l"/>
                <a:tab pos="1538288" algn="l"/>
                <a:tab pos="1882775" algn="l"/>
              </a:tabLst>
            </a:pPr>
            <a:r>
              <a:rPr lang="en-US" sz="2000" dirty="0" smtClean="0"/>
              <a:t>	A.  Nucleic </a:t>
            </a:r>
            <a:r>
              <a:rPr lang="en-US" sz="2000" dirty="0"/>
              <a:t>Acids</a:t>
            </a:r>
          </a:p>
          <a:p>
            <a:pPr>
              <a:tabLst>
                <a:tab pos="452438" algn="l"/>
                <a:tab pos="623888" algn="l"/>
                <a:tab pos="1204913" algn="l"/>
                <a:tab pos="1538288" algn="l"/>
                <a:tab pos="1882775" algn="l"/>
              </a:tabLst>
            </a:pPr>
            <a:r>
              <a:rPr lang="en-US" sz="2000" dirty="0"/>
              <a:t>		1.  Contain genetic information</a:t>
            </a:r>
          </a:p>
          <a:p>
            <a:pPr>
              <a:tabLst>
                <a:tab pos="452438" algn="l"/>
                <a:tab pos="623888" algn="l"/>
                <a:tab pos="1204913" algn="l"/>
                <a:tab pos="1538288" algn="l"/>
                <a:tab pos="1882775" algn="l"/>
              </a:tabLst>
            </a:pPr>
            <a:r>
              <a:rPr lang="en-US" sz="2000" dirty="0"/>
              <a:t>		2.  2 types of nucleic acids</a:t>
            </a:r>
          </a:p>
          <a:p>
            <a:pPr>
              <a:tabLst>
                <a:tab pos="452438" algn="l"/>
                <a:tab pos="623888" algn="l"/>
                <a:tab pos="974725" algn="l"/>
                <a:tab pos="1538288" algn="l"/>
                <a:tab pos="1882775" algn="l"/>
              </a:tabLst>
            </a:pPr>
            <a:r>
              <a:rPr lang="en-US" sz="2000" dirty="0"/>
              <a:t>			a.  DNA (</a:t>
            </a:r>
            <a:r>
              <a:rPr lang="en-US" sz="2000" dirty="0" err="1"/>
              <a:t>DeoxyriboNucleic</a:t>
            </a:r>
            <a:r>
              <a:rPr lang="en-US" sz="2000" dirty="0"/>
              <a:t> Acid)</a:t>
            </a:r>
          </a:p>
          <a:p>
            <a:pPr>
              <a:tabLst>
                <a:tab pos="452438" algn="l"/>
                <a:tab pos="860425" algn="l"/>
                <a:tab pos="1204913" algn="l"/>
                <a:tab pos="1314450" algn="l"/>
                <a:tab pos="1882775" algn="l"/>
              </a:tabLst>
            </a:pPr>
            <a:r>
              <a:rPr lang="en-US" sz="2000" dirty="0"/>
              <a:t>				1.  Your genes</a:t>
            </a:r>
          </a:p>
          <a:p>
            <a:pPr>
              <a:tabLst>
                <a:tab pos="452438" algn="l"/>
                <a:tab pos="860425" algn="l"/>
                <a:tab pos="974725" algn="l"/>
                <a:tab pos="1538288" algn="l"/>
                <a:tab pos="1882775" algn="l"/>
              </a:tabLst>
            </a:pPr>
            <a:r>
              <a:rPr lang="en-US" sz="2000" dirty="0"/>
              <a:t>			</a:t>
            </a:r>
            <a:r>
              <a:rPr lang="en-US" sz="2000" dirty="0" err="1"/>
              <a:t>b</a:t>
            </a:r>
            <a:r>
              <a:rPr lang="en-US" sz="2000" dirty="0"/>
              <a:t>.  RNA (</a:t>
            </a:r>
            <a:r>
              <a:rPr lang="en-US" sz="2000" dirty="0" err="1"/>
              <a:t>RiboNucleic</a:t>
            </a:r>
            <a:r>
              <a:rPr lang="en-US" sz="2000" dirty="0"/>
              <a:t> Acid)</a:t>
            </a:r>
          </a:p>
          <a:p>
            <a:pPr>
              <a:tabLst>
                <a:tab pos="452438" algn="l"/>
                <a:tab pos="860425" algn="l"/>
                <a:tab pos="1204913" algn="l"/>
                <a:tab pos="1314450" algn="l"/>
                <a:tab pos="1652588" algn="l"/>
              </a:tabLst>
            </a:pPr>
            <a:r>
              <a:rPr lang="en-US" sz="2000" dirty="0"/>
              <a:t>				1.  Involved in making copies of your genes, which in turn 						assemble AA to make proteins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0988" algn="l"/>
              </a:tabLst>
            </a:pPr>
            <a:r>
              <a:rPr lang="en-US" sz="2000" dirty="0" smtClean="0"/>
              <a:t>	C.  A dehydration reaction combines AA forming a peptide bond</a:t>
            </a:r>
          </a:p>
          <a:p>
            <a:pPr>
              <a:tabLst>
                <a:tab pos="280988" algn="l"/>
                <a:tab pos="628650" algn="l"/>
              </a:tabLst>
            </a:pPr>
            <a:r>
              <a:rPr lang="en-US" sz="2000" dirty="0" smtClean="0"/>
              <a:t>		1.  Creates </a:t>
            </a:r>
            <a:r>
              <a:rPr lang="en-US" sz="2000" dirty="0" err="1" smtClean="0"/>
              <a:t>dipeptides</a:t>
            </a:r>
            <a:r>
              <a:rPr lang="en-US" sz="2000" dirty="0" smtClean="0"/>
              <a:t> or polypeptides</a:t>
            </a:r>
          </a:p>
          <a:p>
            <a:pPr>
              <a:tabLst>
                <a:tab pos="280988" algn="l"/>
                <a:tab pos="628650" algn="l"/>
              </a:tabLst>
            </a:pPr>
            <a:r>
              <a:rPr lang="en-US" sz="2000" dirty="0" smtClean="0"/>
              <a:t>		2.  What type of reaction will break the peptide bond?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9906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3.13-A protein’s specific shape determines its function</a:t>
            </a:r>
          </a:p>
          <a:p>
            <a:pPr>
              <a:tabLst>
                <a:tab pos="404813" algn="l"/>
                <a:tab pos="741363" algn="l"/>
              </a:tabLst>
            </a:pPr>
            <a:r>
              <a:rPr lang="en-US" sz="2000" dirty="0" smtClean="0"/>
              <a:t>	A.  AA sequence determines a proteins 3-D shape and thus it’s very specific 		function</a:t>
            </a:r>
          </a:p>
          <a:p>
            <a:pPr>
              <a:tabLst>
                <a:tab pos="404813" algn="l"/>
                <a:tab pos="741363" algn="l"/>
              </a:tabLst>
            </a:pPr>
            <a:r>
              <a:rPr lang="en-US" sz="2000" dirty="0" smtClean="0"/>
              <a:t>		1.  It’s easiest to think of proteins as a “lock-</a:t>
            </a:r>
            <a:r>
              <a:rPr lang="en-US" sz="2000" dirty="0" err="1" smtClean="0"/>
              <a:t>n</a:t>
            </a:r>
            <a:r>
              <a:rPr lang="en-US" sz="2000" dirty="0" smtClean="0"/>
              <a:t>-key” concept</a:t>
            </a:r>
          </a:p>
          <a:p>
            <a:pPr>
              <a:tabLst>
                <a:tab pos="404813" algn="l"/>
                <a:tab pos="741363" algn="l"/>
              </a:tabLst>
            </a:pPr>
            <a:r>
              <a:rPr lang="en-US" sz="2000" dirty="0" smtClean="0"/>
              <a:t>	B.  </a:t>
            </a:r>
            <a:r>
              <a:rPr lang="en-US" sz="2000" dirty="0" err="1" smtClean="0"/>
              <a:t>Denaturation</a:t>
            </a:r>
            <a:r>
              <a:rPr lang="en-US" sz="2000" dirty="0" smtClean="0"/>
              <a:t> is the disruption of this 3-D shape</a:t>
            </a:r>
          </a:p>
          <a:p>
            <a:pPr>
              <a:tabLst>
                <a:tab pos="404813" algn="l"/>
                <a:tab pos="741363" algn="l"/>
                <a:tab pos="1090613" algn="l"/>
              </a:tabLst>
            </a:pPr>
            <a:r>
              <a:rPr lang="en-US" sz="2000" dirty="0" smtClean="0"/>
              <a:t>		1.  Heat &amp; pH are 2 things that can cause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895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3.16</a:t>
            </a:r>
            <a:r>
              <a:rPr lang="en-US" sz="2000" u="sng" dirty="0" smtClean="0">
                <a:sym typeface="Wingdings"/>
              </a:rPr>
              <a:t> Nucleic Acids are information-rich polymers of nucleotides</a:t>
            </a:r>
            <a:endParaRPr lang="en-US" sz="2000" dirty="0" smtClean="0">
              <a:sym typeface="Wingdings"/>
            </a:endParaRPr>
          </a:p>
          <a:p>
            <a:pPr>
              <a:tabLst>
                <a:tab pos="1427163" algn="l"/>
              </a:tabLst>
            </a:pPr>
            <a:r>
              <a:rPr lang="en-US" sz="2000" dirty="0" smtClean="0">
                <a:sym typeface="Wingdings"/>
              </a:rPr>
              <a:t>Objectives:	1)  Be able to explain the structure and function of nucleic acids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u="sng" dirty="0" smtClean="0"/>
              <a:t>3.3</a:t>
            </a:r>
            <a:r>
              <a:rPr lang="en-US" sz="2000" u="sng" dirty="0" smtClean="0">
                <a:sym typeface="Wingdings"/>
              </a:rPr>
              <a:t> Macromolecules</a:t>
            </a:r>
            <a:endParaRPr lang="en-US" sz="2000" dirty="0" smtClean="0">
              <a:sym typeface="Wingdings"/>
            </a:endParaRPr>
          </a:p>
          <a:p>
            <a:pPr>
              <a:tabLst>
                <a:tab pos="344488" algn="l"/>
                <a:tab pos="742950" algn="l"/>
                <a:tab pos="1371600" algn="l"/>
              </a:tabLst>
            </a:pPr>
            <a:r>
              <a:rPr lang="en-US" sz="2000" dirty="0" smtClean="0">
                <a:sym typeface="Wingdings"/>
              </a:rPr>
              <a:t>Objectives:	1)  Be able to distinguish between monomers and polymers.</a:t>
            </a:r>
          </a:p>
          <a:p>
            <a:pPr>
              <a:tabLst>
                <a:tab pos="344488" algn="l"/>
                <a:tab pos="742950" algn="l"/>
                <a:tab pos="1371600" algn="l"/>
              </a:tabLst>
            </a:pPr>
            <a:r>
              <a:rPr lang="en-US" sz="2000" dirty="0" smtClean="0">
                <a:sym typeface="Wingdings"/>
              </a:rPr>
              <a:t>			2)  Be able to describe how polymers are made </a:t>
            </a:r>
          </a:p>
          <a:p>
            <a:pPr>
              <a:tabLst>
                <a:tab pos="344488" algn="l"/>
                <a:tab pos="742950" algn="l"/>
                <a:tab pos="1371600" algn="l"/>
              </a:tabLst>
            </a:pPr>
            <a:r>
              <a:rPr lang="en-US" sz="2000" dirty="0" smtClean="0">
                <a:sym typeface="Wingdings"/>
              </a:rPr>
              <a:t>			3)  Be able to describe how polymers are broken down</a:t>
            </a:r>
            <a:endParaRPr lang="en-US" sz="2000" u="sng" dirty="0" smtClean="0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0" y="32766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</a:tabLst>
            </a:pPr>
            <a:r>
              <a:rPr lang="en-US" sz="2000" dirty="0"/>
              <a:t>	1.  All organisms are composed of 4 major classes of</a:t>
            </a:r>
            <a:r>
              <a:rPr lang="en-US" sz="2000" dirty="0" smtClean="0"/>
              <a:t> polymers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3716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/>
              <a:t>I.  Organic compounds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/>
              <a:t>	A.  Carbon-based molecules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/>
              <a:t>	B.  What are they?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/>
              <a:t>		1.  Molecules </a:t>
            </a:r>
            <a:r>
              <a:rPr lang="en-US" sz="2000" dirty="0" err="1" smtClean="0"/>
              <a:t>w</a:t>
            </a:r>
            <a:r>
              <a:rPr lang="en-US" sz="2000" dirty="0" smtClean="0"/>
              <a:t>/ carbon-carbon bonds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/>
              <a:t>	C.  Small organic molecules (monomers) join together to form more complex 		molecules (polymers)</a:t>
            </a:r>
          </a:p>
        </p:txBody>
      </p:sp>
      <p:pic>
        <p:nvPicPr>
          <p:cNvPr id="13" name="Picture 14" descr="gluco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810000"/>
            <a:ext cx="1143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0" y="6461125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Carbohydrate</a:t>
            </a:r>
            <a:endParaRPr lang="en-US" dirty="0"/>
          </a:p>
        </p:txBody>
      </p:sp>
      <p:pic>
        <p:nvPicPr>
          <p:cNvPr id="15" name="Picture 9" descr="fatty aci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0" y="3810000"/>
            <a:ext cx="30446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905000" y="4953000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Lipid</a:t>
            </a:r>
          </a:p>
        </p:txBody>
      </p:sp>
      <p:pic>
        <p:nvPicPr>
          <p:cNvPr id="17" name="Picture 10" descr="Nucleic acid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4911725"/>
            <a:ext cx="243840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1828800" y="5791200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Nucleic Acid</a:t>
            </a:r>
          </a:p>
        </p:txBody>
      </p:sp>
      <p:pic>
        <p:nvPicPr>
          <p:cNvPr id="19" name="Picture 18" descr="Protein full_structur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7902" y="3810000"/>
            <a:ext cx="3156098" cy="19812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858000" y="59436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Protein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/>
      <p:bldP spid="12" grpId="0"/>
      <p:bldP spid="14" grpId="0"/>
      <p:bldP spid="16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gluco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0"/>
            <a:ext cx="947057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fatty ac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0"/>
            <a:ext cx="30446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Nucleic acid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0"/>
            <a:ext cx="2286000" cy="2218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rotein full_structur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1143000"/>
            <a:ext cx="2838450" cy="1781801"/>
          </a:xfrm>
          <a:prstGeom prst="rect">
            <a:avLst/>
          </a:prstGeom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28194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2.  Each class of</a:t>
            </a:r>
            <a:r>
              <a:rPr lang="en-US" sz="2000" dirty="0" smtClean="0"/>
              <a:t> Polymers (macromolecules) </a:t>
            </a:r>
            <a:r>
              <a:rPr lang="en-US" sz="2000" dirty="0"/>
              <a:t>are composed of long chains of 	</a:t>
            </a:r>
            <a:r>
              <a:rPr lang="en-US" sz="2000" dirty="0" smtClean="0"/>
              <a:t>	carbon </a:t>
            </a:r>
            <a:r>
              <a:rPr lang="en-US" sz="2000" dirty="0" err="1"/>
              <a:t>w</a:t>
            </a:r>
            <a:r>
              <a:rPr lang="en-US" sz="2000" dirty="0"/>
              <a:t>/ nearly identical subunits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a.  Subunits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	1.  The other elements attached to the carbon chain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The differ only by their subunits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Making polymers</a:t>
            </a:r>
          </a:p>
          <a:p>
            <a:pPr>
              <a:tabLst>
                <a:tab pos="347663" algn="l"/>
              </a:tabLst>
            </a:pPr>
            <a:r>
              <a:rPr lang="en-US" sz="2000" dirty="0" smtClean="0"/>
              <a:t>	A.  Dehydration reaction</a:t>
            </a:r>
          </a:p>
          <a:p>
            <a:pPr>
              <a:tabLst>
                <a:tab pos="347663" algn="l"/>
                <a:tab pos="685800" algn="l"/>
                <a:tab pos="1033463" algn="l"/>
              </a:tabLst>
            </a:pPr>
            <a:r>
              <a:rPr lang="en-US" sz="2000" dirty="0" smtClean="0"/>
              <a:t>		1.  A reaction in which a molecule of water (H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O) is removed from 2 			monomers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219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33463" algn="l"/>
              </a:tabLst>
            </a:pPr>
            <a:r>
              <a:rPr lang="en-US" sz="2000" dirty="0" smtClean="0"/>
              <a:t>	a.  Each monomer contributes to the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molecule</a:t>
            </a:r>
            <a:endParaRPr lang="en-US" sz="2000" dirty="0"/>
          </a:p>
        </p:txBody>
      </p:sp>
      <p:pic>
        <p:nvPicPr>
          <p:cNvPr id="10" name="Picture 9" descr="03_03aDehydrationRxn_1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1752600"/>
            <a:ext cx="4191000" cy="2606902"/>
          </a:xfrm>
          <a:prstGeom prst="rect">
            <a:avLst/>
          </a:prstGeom>
        </p:spPr>
      </p:pic>
      <p:pic>
        <p:nvPicPr>
          <p:cNvPr id="11" name="Picture 10" descr="03_03aDehydrationRxn_2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1752600"/>
            <a:ext cx="4165114" cy="2590800"/>
          </a:xfrm>
          <a:prstGeom prst="rect">
            <a:avLst/>
          </a:prstGeom>
        </p:spPr>
      </p:pic>
      <p:sp>
        <p:nvSpPr>
          <p:cNvPr id="14" name="TextBox 13">
            <a:hlinkHover r:id="rId5" action="ppaction://hlinkfile"/>
          </p:cNvPr>
          <p:cNvSpPr txBox="1"/>
          <p:nvPr/>
        </p:nvSpPr>
        <p:spPr>
          <a:xfrm>
            <a:off x="3657600" y="6324600"/>
            <a:ext cx="2057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Dehydration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419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In other words, a molecule of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is created in the reaction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47244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Breaking polymers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/>
              <a:t>	A.  Hydrolysis</a:t>
            </a:r>
          </a:p>
          <a:p>
            <a:pPr>
              <a:tabLst>
                <a:tab pos="396875" algn="l"/>
                <a:tab pos="747713" algn="l"/>
              </a:tabLst>
            </a:pPr>
            <a:r>
              <a:rPr lang="en-US" sz="2000" dirty="0" smtClean="0"/>
              <a:t>		1.  A reaction in which a molecule of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is added between 2 monomers</a:t>
            </a:r>
          </a:p>
          <a:p>
            <a:pPr>
              <a:tabLst>
                <a:tab pos="396875" algn="l"/>
                <a:tab pos="747713" algn="l"/>
                <a:tab pos="1031875" algn="l"/>
              </a:tabLst>
            </a:pPr>
            <a:r>
              <a:rPr lang="en-US" sz="2000" dirty="0" smtClean="0"/>
              <a:t>			a.  Each monomer receives a portion of the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molecule </a:t>
            </a:r>
            <a:endParaRPr lang="en-US" sz="2000" dirty="0"/>
          </a:p>
        </p:txBody>
      </p:sp>
      <p:pic>
        <p:nvPicPr>
          <p:cNvPr id="13" name="Picture 12" descr="03_03bHydrolysis_1-L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5600" y="1600200"/>
            <a:ext cx="4191000" cy="2930739"/>
          </a:xfrm>
          <a:prstGeom prst="rect">
            <a:avLst/>
          </a:prstGeom>
        </p:spPr>
      </p:pic>
      <p:pic>
        <p:nvPicPr>
          <p:cNvPr id="15" name="Picture 14" descr="03_03bHydrolysis_2-L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95600" y="1600199"/>
            <a:ext cx="4191000" cy="293073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0" y="5943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318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In other words, a molecule of 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 is consumed in the reaction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7" grpId="0"/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0" y="22860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 dirty="0" smtClean="0"/>
              <a:t>I.  3.4-Monosaccharides are the simplest carbohydrates	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 smtClean="0"/>
              <a:t>	A</a:t>
            </a:r>
            <a:r>
              <a:rPr lang="en-US" sz="2000" dirty="0"/>
              <a:t>.  Carbohydrates</a:t>
            </a:r>
          </a:p>
          <a:p>
            <a:pPr>
              <a:tabLst>
                <a:tab pos="398463" algn="l"/>
                <a:tab pos="796925" algn="l"/>
                <a:tab pos="11445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Class of organic molecules ranging from simple sugars (table sugar) 			to complex sugars (starch)</a:t>
            </a:r>
            <a:endParaRPr lang="en-US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3581401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796925" algn="l"/>
              </a:tabLst>
            </a:pPr>
            <a:r>
              <a:rPr lang="en-US" sz="2000" dirty="0" smtClean="0"/>
              <a:t>	B.  Monosaccharides</a:t>
            </a:r>
          </a:p>
          <a:p>
            <a:pPr>
              <a:tabLst>
                <a:tab pos="796925" algn="l"/>
                <a:tab pos="804863" algn="l"/>
              </a:tabLst>
            </a:pPr>
            <a:r>
              <a:rPr lang="en-US" sz="2000" dirty="0" smtClean="0"/>
              <a:t>	1.  Functions</a:t>
            </a:r>
          </a:p>
          <a:p>
            <a:pPr>
              <a:tabLst>
                <a:tab pos="796925" algn="l"/>
                <a:tab pos="804863" algn="l"/>
                <a:tab pos="1144588" algn="l"/>
              </a:tabLst>
            </a:pPr>
            <a:r>
              <a:rPr lang="en-US" sz="2000" dirty="0" smtClean="0"/>
              <a:t>			a.  Primary energy source	</a:t>
            </a:r>
          </a:p>
          <a:p>
            <a:pPr>
              <a:tabLst>
                <a:tab pos="796925" algn="l"/>
                <a:tab pos="1485900" algn="l"/>
              </a:tabLst>
            </a:pPr>
            <a:r>
              <a:rPr lang="en-US" sz="2000" dirty="0" smtClean="0"/>
              <a:t>		1.  Bonds </a:t>
            </a:r>
            <a:r>
              <a:rPr lang="en-US" sz="2000" dirty="0"/>
              <a:t>store a considerable amount of </a:t>
            </a:r>
            <a:r>
              <a:rPr lang="en-US" sz="2000" dirty="0" smtClean="0"/>
              <a:t>energy</a:t>
            </a:r>
          </a:p>
          <a:p>
            <a:pPr>
              <a:tabLst>
                <a:tab pos="796925" algn="l"/>
                <a:tab pos="1144588" algn="l"/>
                <a:tab pos="1485900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 smtClean="0"/>
              <a:t>.  Building blocks for more complex sugars like disaccharides &amp; 			polysaccharides as well as other compounds </a:t>
            </a:r>
            <a:r>
              <a:rPr lang="en-US" sz="2000" dirty="0" err="1" smtClean="0"/>
              <a:t>w</a:t>
            </a:r>
            <a:r>
              <a:rPr lang="en-US" sz="2000" dirty="0" smtClean="0"/>
              <a:t>/in cells</a:t>
            </a:r>
          </a:p>
          <a:p>
            <a:pPr>
              <a:tabLst>
                <a:tab pos="796925" algn="l"/>
                <a:tab pos="1144588" algn="l"/>
                <a:tab pos="1485900" algn="l"/>
              </a:tabLst>
            </a:pPr>
            <a:r>
              <a:rPr lang="en-US" sz="2000" dirty="0" smtClean="0"/>
              <a:t>			a.  By what process?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3.4-3.7</a:t>
            </a:r>
            <a:r>
              <a:rPr lang="en-US" sz="2000" u="sng" dirty="0" smtClean="0">
                <a:sym typeface="Wingdings"/>
              </a:rPr>
              <a:t> Carbohydrates</a:t>
            </a:r>
            <a:endParaRPr lang="en-US" sz="2000" dirty="0" smtClean="0">
              <a:sym typeface="Wingdings"/>
            </a:endParaRPr>
          </a:p>
          <a:p>
            <a:pPr>
              <a:tabLst>
                <a:tab pos="1485900" algn="l"/>
              </a:tabLst>
            </a:pPr>
            <a:r>
              <a:rPr lang="en-US" sz="2000" dirty="0" smtClean="0">
                <a:sym typeface="Wingdings"/>
              </a:rPr>
              <a:t>Objectives:	1)  Define what a carbohydrate is </a:t>
            </a:r>
          </a:p>
          <a:p>
            <a:pPr>
              <a:tabLst>
                <a:tab pos="1485900" algn="l"/>
                <a:tab pos="1825625" algn="l"/>
              </a:tabLst>
            </a:pPr>
            <a:r>
              <a:rPr lang="en-US" sz="2000" dirty="0" smtClean="0">
                <a:sym typeface="Wingdings"/>
              </a:rPr>
              <a:t>	2)  Be able to describe the characteristics of a monosaccharide 		and state their importance to life</a:t>
            </a:r>
          </a:p>
          <a:p>
            <a:pPr>
              <a:tabLst>
                <a:tab pos="1485900" algn="l"/>
              </a:tabLst>
            </a:pPr>
            <a:r>
              <a:rPr lang="en-US" sz="2000" dirty="0" smtClean="0">
                <a:sym typeface="Wingdings"/>
              </a:rPr>
              <a:t>	3)  Define polysaccharide and describe their functions</a:t>
            </a:r>
          </a:p>
          <a:p>
            <a:pPr>
              <a:tabLst>
                <a:tab pos="1485900" algn="l"/>
                <a:tab pos="1882775" algn="l"/>
              </a:tabLst>
            </a:pPr>
            <a:r>
              <a:rPr lang="en-US" sz="2000" dirty="0" smtClean="0">
                <a:sym typeface="Wingdings"/>
              </a:rPr>
              <a:t>	4)  Be able to distinguish between a monosaccharide, disaccharide, 		and polysaccharide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791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96925" algn="l"/>
                <a:tab pos="1144588" algn="l"/>
              </a:tabLst>
            </a:pPr>
            <a:r>
              <a:rPr lang="en-US" sz="2000" dirty="0" smtClean="0"/>
              <a:t>	2.  In a ratio of 1C, 2H, 1O (CH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	5.  For example</a:t>
            </a:r>
          </a:p>
          <a:p>
            <a:pPr>
              <a:tabLst>
                <a:tab pos="796925" algn="l"/>
                <a:tab pos="1141413" algn="l"/>
                <a:tab pos="1485900" algn="l"/>
                <a:tab pos="1830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</a:t>
            </a:r>
            <a:r>
              <a:rPr lang="en-US" sz="2000" dirty="0"/>
              <a:t>C</a:t>
            </a:r>
            <a:r>
              <a:rPr lang="en-US" sz="1600" dirty="0"/>
              <a:t>6</a:t>
            </a:r>
            <a:r>
              <a:rPr lang="en-US" sz="2000" dirty="0"/>
              <a:t>H</a:t>
            </a:r>
            <a:r>
              <a:rPr lang="en-US" sz="1600" dirty="0"/>
              <a:t>12</a:t>
            </a:r>
            <a:r>
              <a:rPr lang="en-US" sz="2000" dirty="0"/>
              <a:t>O</a:t>
            </a:r>
            <a:r>
              <a:rPr lang="en-US" sz="1600" dirty="0"/>
              <a:t>6</a:t>
            </a:r>
            <a:r>
              <a:rPr lang="en-US" sz="2000" dirty="0">
                <a:sym typeface="Wingdings" pitchFamily="-111" charset="2"/>
              </a:rPr>
              <a:t></a:t>
            </a:r>
            <a:r>
              <a:rPr lang="en-US" sz="2000" dirty="0"/>
              <a:t> Glucose</a:t>
            </a:r>
          </a:p>
          <a:p>
            <a:pPr>
              <a:tabLst>
                <a:tab pos="796925" algn="l"/>
                <a:tab pos="1141413" algn="l"/>
                <a:tab pos="1485900" algn="l"/>
                <a:tab pos="1830388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	a</a:t>
            </a:r>
            <a:r>
              <a:rPr lang="en-US" sz="2000" dirty="0"/>
              <a:t>.  Most common monosaccharides</a:t>
            </a:r>
          </a:p>
          <a:p>
            <a:pPr>
              <a:tabLst>
                <a:tab pos="796925" algn="l"/>
                <a:tab pos="1141413" algn="l"/>
                <a:tab pos="1485900" algn="l"/>
                <a:tab pos="1830388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/>
              <a:t>.  Central importance in the chemistry of </a:t>
            </a:r>
            <a:r>
              <a:rPr lang="en-US" sz="2000" dirty="0" smtClean="0"/>
              <a:t>life</a:t>
            </a:r>
          </a:p>
        </p:txBody>
      </p:sp>
      <p:pic>
        <p:nvPicPr>
          <p:cNvPr id="10244" name="Picture 4" descr="gluco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1600200"/>
            <a:ext cx="2519363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03_04bglucos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1371600"/>
            <a:ext cx="1178210" cy="31607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48768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4588" algn="l"/>
              </a:tabLst>
            </a:pPr>
            <a:r>
              <a:rPr lang="en-US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C</a:t>
            </a:r>
            <a:r>
              <a:rPr lang="en-US" sz="2000" baseline="-25000" dirty="0" smtClean="0"/>
              <a:t>6</a:t>
            </a:r>
            <a:r>
              <a:rPr lang="en-US" sz="2000" dirty="0" smtClean="0"/>
              <a:t>H</a:t>
            </a:r>
            <a:r>
              <a:rPr lang="en-US" sz="2000" baseline="-25000" dirty="0" smtClean="0"/>
              <a:t>12</a:t>
            </a:r>
            <a:r>
              <a:rPr lang="en-US" sz="2000" dirty="0" smtClean="0"/>
              <a:t>O</a:t>
            </a:r>
            <a:r>
              <a:rPr lang="en-US" sz="2000" baseline="-25000" dirty="0" smtClean="0"/>
              <a:t>6</a:t>
            </a:r>
            <a:r>
              <a:rPr lang="en-US" sz="2000" dirty="0" smtClean="0">
                <a:sym typeface="Wingdings"/>
              </a:rPr>
              <a:t> Fructose</a:t>
            </a:r>
            <a:endParaRPr lang="en-US" dirty="0"/>
          </a:p>
        </p:txBody>
      </p:sp>
      <p:pic>
        <p:nvPicPr>
          <p:cNvPr id="9" name="Picture 8" descr="03_04bfructos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1371600"/>
            <a:ext cx="1295400" cy="32444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52800" y="4191000"/>
            <a:ext cx="2438400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Glucose</a:t>
            </a:r>
            <a:endParaRPr lang="en-US" sz="1600" dirty="0">
              <a:solidFill>
                <a:srgbClr val="000000"/>
              </a:solidFill>
            </a:endParaRPr>
          </a:p>
        </p:txBody>
      </p:sp>
      <p:pic>
        <p:nvPicPr>
          <p:cNvPr id="11" name="Picture 10" descr="fructose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45798" y="1828800"/>
            <a:ext cx="3098202" cy="20574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9800" y="3886200"/>
            <a:ext cx="3124200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</a:rPr>
              <a:t>Fructose</a:t>
            </a:r>
            <a:endParaRPr lang="en-US" sz="16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III.  3.7-Polysaccharides are long chains of sugar units</a:t>
            </a:r>
          </a:p>
          <a:p>
            <a:pPr>
              <a:tabLst>
                <a:tab pos="396875" algn="l"/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	A.  Polymers of monosaccharides linked together</a:t>
            </a:r>
          </a:p>
          <a:p>
            <a:pPr>
              <a:tabLst>
                <a:tab pos="396875" algn="l"/>
                <a:tab pos="747713" algn="l"/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		1.  By what process?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3.5-Disaccharides</a:t>
            </a:r>
          </a:p>
          <a:p>
            <a:pPr>
              <a:tabLst>
                <a:tab pos="339725" algn="l"/>
              </a:tabLst>
            </a:pPr>
            <a:r>
              <a:rPr lang="en-US" sz="2000" dirty="0" smtClean="0"/>
              <a:t>	A.  2 monosaccharides combine to form</a:t>
            </a:r>
          </a:p>
          <a:p>
            <a:pPr>
              <a:tabLst>
                <a:tab pos="339725" algn="l"/>
                <a:tab pos="681038" algn="l"/>
              </a:tabLst>
            </a:pPr>
            <a:r>
              <a:rPr lang="en-US" sz="2000" dirty="0" smtClean="0"/>
              <a:t>		1.  By what process?</a:t>
            </a:r>
            <a:endParaRPr lang="en-US" sz="2000" dirty="0"/>
          </a:p>
        </p:txBody>
      </p:sp>
      <p:pic>
        <p:nvPicPr>
          <p:cNvPr id="4" name="Picture 3" descr="03_05DisacchFormation_2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914400"/>
            <a:ext cx="2509693" cy="2514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5720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96875" algn="l"/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	B.  Functions</a:t>
            </a:r>
          </a:p>
          <a:p>
            <a:pPr>
              <a:tabLst>
                <a:tab pos="396875" algn="l"/>
                <a:tab pos="747713" algn="l"/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		1.  Utilized for sugar storage</a:t>
            </a:r>
          </a:p>
          <a:p>
            <a:pPr>
              <a:tabLst>
                <a:tab pos="396875" algn="l"/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		a.  Insoluble in water</a:t>
            </a:r>
          </a:p>
          <a:p>
            <a:pPr>
              <a:tabLst>
                <a:tab pos="1141413" algn="l"/>
                <a:tab pos="1485900" algn="l"/>
                <a:tab pos="1830388" algn="l"/>
              </a:tabLst>
            </a:pPr>
            <a:r>
              <a:rPr lang="en-US" sz="2000" dirty="0" smtClean="0"/>
              <a:t>		1.  Allows for their storage in the body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791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7713" algn="l"/>
              </a:tabLst>
            </a:pPr>
            <a:r>
              <a:rPr lang="en-US" sz="2000" dirty="0" smtClean="0"/>
              <a:t>	2.  Energy source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172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7713" algn="l"/>
              </a:tabLst>
            </a:pPr>
            <a:r>
              <a:rPr lang="en-US" sz="2000" dirty="0" smtClean="0"/>
              <a:t>	3.  Structure &amp; support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  <a:tab pos="1830388" algn="l"/>
              </a:tabLst>
            </a:pPr>
            <a:r>
              <a:rPr lang="en-US" sz="2000" dirty="0"/>
              <a:t>	5.  Starch &amp; Glycogen are both complex </a:t>
            </a:r>
            <a:r>
              <a:rPr lang="en-US" sz="2000" dirty="0" err="1"/>
              <a:t>carbo’s</a:t>
            </a:r>
            <a:endParaRPr lang="en-US" sz="2000" dirty="0"/>
          </a:p>
          <a:p>
            <a:pPr>
              <a:tabLst>
                <a:tab pos="796925" algn="l"/>
                <a:tab pos="1141413" algn="l"/>
                <a:tab pos="1485900" algn="l"/>
                <a:tab pos="1830388" algn="l"/>
              </a:tabLst>
            </a:pPr>
            <a:r>
              <a:rPr lang="en-US" sz="2000" dirty="0"/>
              <a:t>		a.  Starch</a:t>
            </a:r>
          </a:p>
          <a:p>
            <a:pPr>
              <a:tabLst>
                <a:tab pos="796925" algn="l"/>
                <a:tab pos="1141413" algn="l"/>
                <a:tab pos="1485900" algn="l"/>
                <a:tab pos="1830388" algn="l"/>
              </a:tabLst>
            </a:pPr>
            <a:r>
              <a:rPr lang="en-US" sz="2000" dirty="0"/>
              <a:t>			1.  Polysaccharide composed of glucose </a:t>
            </a:r>
            <a:r>
              <a:rPr lang="en-US" sz="2000" dirty="0" smtClean="0"/>
              <a:t>monomers </a:t>
            </a:r>
            <a:r>
              <a:rPr lang="en-US" sz="2000" dirty="0"/>
              <a:t>bonded 				together in a </a:t>
            </a:r>
            <a:r>
              <a:rPr lang="en-US" sz="2000" u="sng" dirty="0"/>
              <a:t>straight</a:t>
            </a:r>
            <a:r>
              <a:rPr lang="en-US" sz="2000" dirty="0"/>
              <a:t> line</a:t>
            </a:r>
            <a:endParaRPr lang="en-US" dirty="0"/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0" y="3352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b</a:t>
            </a:r>
            <a:r>
              <a:rPr lang="en-US" sz="2000" dirty="0"/>
              <a:t>.  Glycogen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2000" dirty="0"/>
              <a:t>		1.  Short term storage form of glucose in animals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2000" dirty="0"/>
              <a:t>		2.  Long </a:t>
            </a:r>
            <a:r>
              <a:rPr lang="en-US" sz="2000" u="sng" dirty="0"/>
              <a:t>branched</a:t>
            </a:r>
            <a:r>
              <a:rPr lang="en-US" sz="2000" dirty="0"/>
              <a:t> chains of glucose</a:t>
            </a:r>
            <a:endParaRPr lang="en-US" dirty="0"/>
          </a:p>
        </p:txBody>
      </p:sp>
      <p:pic>
        <p:nvPicPr>
          <p:cNvPr id="6" name="Picture 5" descr="03_07aPolysaccharide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447800"/>
            <a:ext cx="8546592" cy="1767840"/>
          </a:xfrm>
          <a:prstGeom prst="rect">
            <a:avLst/>
          </a:prstGeom>
        </p:spPr>
      </p:pic>
      <p:pic>
        <p:nvPicPr>
          <p:cNvPr id="7" name="Picture 6" descr="03_07bPolysaccharides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4419600"/>
            <a:ext cx="8546592" cy="2246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6.  Cellulose provides structural support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a.  A polysaccharide of glucose linked in a way that most animals 			cannot break down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Provides structural support in plants</a:t>
            </a:r>
            <a:endParaRPr lang="en-US" dirty="0"/>
          </a:p>
        </p:txBody>
      </p:sp>
      <p:pic>
        <p:nvPicPr>
          <p:cNvPr id="6" name="Picture 5" descr="03_07cPolysaccharide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371600"/>
            <a:ext cx="8546592" cy="222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rumple">
  <a:themeElements>
    <a:clrScheme name="Crumple 1">
      <a:dk1>
        <a:srgbClr val="808080"/>
      </a:dk1>
      <a:lt1>
        <a:srgbClr val="FFFF66"/>
      </a:lt1>
      <a:dk2>
        <a:srgbClr val="A11F1C"/>
      </a:dk2>
      <a:lt2>
        <a:srgbClr val="FFFF66"/>
      </a:lt2>
      <a:accent1>
        <a:srgbClr val="004080"/>
      </a:accent1>
      <a:accent2>
        <a:srgbClr val="408000"/>
      </a:accent2>
      <a:accent3>
        <a:srgbClr val="CDABAB"/>
      </a:accent3>
      <a:accent4>
        <a:srgbClr val="DADA56"/>
      </a:accent4>
      <a:accent5>
        <a:srgbClr val="AAAFC0"/>
      </a:accent5>
      <a:accent6>
        <a:srgbClr val="397300"/>
      </a:accent6>
      <a:hlink>
        <a:srgbClr val="DC6E00"/>
      </a:hlink>
      <a:folHlink>
        <a:srgbClr val="800080"/>
      </a:folHlink>
    </a:clrScheme>
    <a:fontScheme name="Crumple">
      <a:majorFont>
        <a:latin typeface="Trebuchet MS"/>
        <a:ea typeface="Osaka"/>
        <a:cs typeface="Osaka"/>
      </a:majorFont>
      <a:minorFont>
        <a:latin typeface="Trebuchet MS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Crumple 1">
        <a:dk1>
          <a:srgbClr val="808080"/>
        </a:dk1>
        <a:lt1>
          <a:srgbClr val="FFFF66"/>
        </a:lt1>
        <a:dk2>
          <a:srgbClr val="A11F1C"/>
        </a:dk2>
        <a:lt2>
          <a:srgbClr val="FFFF66"/>
        </a:lt2>
        <a:accent1>
          <a:srgbClr val="004080"/>
        </a:accent1>
        <a:accent2>
          <a:srgbClr val="408000"/>
        </a:accent2>
        <a:accent3>
          <a:srgbClr val="CDABAB"/>
        </a:accent3>
        <a:accent4>
          <a:srgbClr val="DADA56"/>
        </a:accent4>
        <a:accent5>
          <a:srgbClr val="AAAFC0"/>
        </a:accent5>
        <a:accent6>
          <a:srgbClr val="397300"/>
        </a:accent6>
        <a:hlink>
          <a:srgbClr val="DC6E00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178</Words>
  <Application>Microsoft Macintosh PowerPoint</Application>
  <PresentationFormat>On-screen Show (4:3)</PresentationFormat>
  <Paragraphs>167</Paragraphs>
  <Slides>15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Crumple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Scott Thomas</cp:lastModifiedBy>
  <cp:revision>11</cp:revision>
  <dcterms:created xsi:type="dcterms:W3CDTF">2010-09-29T15:48:26Z</dcterms:created>
  <dcterms:modified xsi:type="dcterms:W3CDTF">2011-09-20T01:41:26Z</dcterms:modified>
</cp:coreProperties>
</file>